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7"/>
  </p:notesMasterIdLst>
  <p:sldIdLst>
    <p:sldId id="257" r:id="rId5"/>
    <p:sldId id="258" r:id="rId6"/>
    <p:sldId id="492" r:id="rId7"/>
    <p:sldId id="489" r:id="rId8"/>
    <p:sldId id="499" r:id="rId9"/>
    <p:sldId id="520" r:id="rId10"/>
    <p:sldId id="521" r:id="rId11"/>
    <p:sldId id="522" r:id="rId12"/>
    <p:sldId id="523" r:id="rId13"/>
    <p:sldId id="490" r:id="rId14"/>
    <p:sldId id="516" r:id="rId15"/>
    <p:sldId id="517" r:id="rId16"/>
    <p:sldId id="518" r:id="rId17"/>
    <p:sldId id="519" r:id="rId18"/>
    <p:sldId id="491" r:id="rId19"/>
    <p:sldId id="500" r:id="rId20"/>
    <p:sldId id="501" r:id="rId21"/>
    <p:sldId id="502" r:id="rId22"/>
    <p:sldId id="503" r:id="rId23"/>
    <p:sldId id="504" r:id="rId24"/>
    <p:sldId id="505" r:id="rId25"/>
    <p:sldId id="508" r:id="rId26"/>
    <p:sldId id="493" r:id="rId27"/>
    <p:sldId id="507" r:id="rId28"/>
    <p:sldId id="494" r:id="rId29"/>
    <p:sldId id="506" r:id="rId30"/>
    <p:sldId id="495" r:id="rId31"/>
    <p:sldId id="510" r:id="rId32"/>
    <p:sldId id="511" r:id="rId33"/>
    <p:sldId id="496" r:id="rId34"/>
    <p:sldId id="509" r:id="rId35"/>
    <p:sldId id="497" r:id="rId36"/>
    <p:sldId id="512" r:id="rId37"/>
    <p:sldId id="513" r:id="rId38"/>
    <p:sldId id="526" r:id="rId39"/>
    <p:sldId id="514" r:id="rId40"/>
    <p:sldId id="527" r:id="rId41"/>
    <p:sldId id="498" r:id="rId42"/>
    <p:sldId id="515" r:id="rId43"/>
    <p:sldId id="524" r:id="rId44"/>
    <p:sldId id="525" r:id="rId45"/>
    <p:sldId id="314" r:id="rId46"/>
  </p:sldIdLst>
  <p:sldSz cx="12192000" cy="6858000"/>
  <p:notesSz cx="6858000" cy="9144000"/>
  <p:embeddedFontLst>
    <p:embeddedFont>
      <p:font typeface="KoPubWorldDotum" panose="020B0600000101010101" charset="-127"/>
      <p:regular r:id="rId48"/>
      <p:bold r:id="rId49"/>
    </p:embeddedFont>
    <p:embeddedFont>
      <p:font typeface="KoPubWorldDotum_Pro Bold" panose="020B0600000101010101" charset="-127"/>
      <p:bold r:id="rId50"/>
    </p:embeddedFont>
    <p:embeddedFont>
      <p:font typeface="KoPubWorldDotum_Pro Light" panose="020B0600000101010101" charset="-127"/>
      <p:regular r:id="rId51"/>
    </p:embeddedFont>
    <p:embeddedFont>
      <p:font typeface="Cambria Math" panose="02040503050406030204" pitchFamily="18" charset="0"/>
      <p:regular r:id="rId52"/>
    </p:embeddedFont>
    <p:embeddedFont>
      <p:font typeface="Forte" panose="03060902040502070203" pitchFamily="66" charset="0"/>
      <p:regular r:id="rId53"/>
    </p:embeddedFont>
    <p:embeddedFont>
      <p:font typeface="KoPubWorld돋움체 Bold" panose="00000800000000000000" pitchFamily="2" charset="-127"/>
      <p:bold r:id="rId54"/>
    </p:embeddedFont>
    <p:embeddedFont>
      <p:font typeface="KoPubWorld돋움체 Light" panose="00000300000000000000" pitchFamily="2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에스코어 드림 4 Regular" panose="020B0503030302020204" pitchFamily="34" charset="-127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6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66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7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9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426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417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80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01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36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23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8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39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4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6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766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801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56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175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055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66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189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020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410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911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27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90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90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6804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212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467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25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5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47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00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5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90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38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59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46D-7DEA-48F2-BB3B-31EE1014C46A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13AB-06E6-42BE-AEA1-00BF01394C39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0BEA-73EE-4B30-960F-21EF7A813754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C98F-8B17-4AFD-9188-1A4C932113C3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BCAB2-DAE8-4995-919C-E87E21919191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556-2497-48AB-A939-995B643FD389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0E46D-6C59-44C4-89B1-1A93977865A3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1FDF-D5E2-4820-93F5-6DA5E25D2AF9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046D-23A8-475A-8837-2BEFE915F2DD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07AF-CC28-4BBC-BFF9-BC454E06B181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B2293-8D12-4254-92F9-FBDFE800CD1C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94706-2EEB-4586-8E85-15D50A296FE3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5117321" y="2362430"/>
            <a:ext cx="6541279" cy="3047706"/>
            <a:chOff x="5117321" y="2414945"/>
            <a:chExt cx="6541279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5117321" y="2414945"/>
              <a:ext cx="6541279" cy="1785104"/>
              <a:chOff x="5117321" y="2683103"/>
              <a:chExt cx="6541279" cy="178510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5117321" y="4006542"/>
                <a:ext cx="6541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14. </a:t>
                </a:r>
                <a:r>
                  <a:rPr kumimoji="1" lang="ko-KR" altLang="en-US" sz="24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합성곱</a:t>
                </a:r>
                <a:r>
                  <a:rPr kumimoji="1" lang="ko-KR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신경망을 사용한 컴퓨터 비전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A2F97A-707E-4837-BC15-21D671A3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풀링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(Pooling layer)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계산량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메모리 사용량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 수를 줄이기 위해 입력 이미지의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부표본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(subsample)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만들자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스트라이드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패딩 유형 등을 지정해야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가중치가 없다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층과 비교되는 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8653D2-4F89-4F1F-A3EC-024DCB5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E06F9D8-E61C-4FB5-9B63-6BBD58E8E1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370" y="3979612"/>
            <a:ext cx="5919072" cy="2508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E9135-523E-405B-B68E-5AB180D19B7D}"/>
                  </a:ext>
                </a:extLst>
              </p:cNvPr>
              <p:cNvSpPr txBox="1"/>
              <p:nvPr/>
            </p:nvSpPr>
            <p:spPr>
              <a:xfrm>
                <a:off x="6594916" y="5011076"/>
                <a:ext cx="529228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dirty="0">
                    <a:solidFill>
                      <a:srgbClr val="0070C0"/>
                    </a:solidFill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최대 </a:t>
                </a:r>
                <a:r>
                  <a:rPr lang="ko-KR" altLang="en-US" sz="1800" dirty="0" err="1">
                    <a:solidFill>
                      <a:srgbClr val="0070C0"/>
                    </a:solidFill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풀링</a:t>
                </a:r>
                <a:r>
                  <a:rPr lang="ko-KR" altLang="en-US" sz="1800" dirty="0">
                    <a:solidFill>
                      <a:srgbClr val="0070C0"/>
                    </a:solidFill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층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(max pooling layer)</a:t>
                </a:r>
              </a:p>
              <a:p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 </a:t>
                </a:r>
                <a:r>
                  <a:rPr lang="ko-KR" altLang="en-US" dirty="0" err="1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풀링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커널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dirty="0" err="1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스트라이드</a:t>
                </a: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= 2</a:t>
                </a:r>
                <a:b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패딩 없음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수용장에서 가장 큰 </a:t>
                </a:r>
                <a:r>
                  <a:rPr lang="ko-KR" altLang="en-US" dirty="0" err="1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입력값이</a:t>
                </a:r>
                <a:b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다음 층으로 전달되고 다른 값은 </a:t>
                </a:r>
                <a:r>
                  <a:rPr lang="ko-KR" altLang="en-US" dirty="0" err="1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버려짐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E9135-523E-405B-B68E-5AB180D19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916" y="5011076"/>
                <a:ext cx="5292284" cy="1477328"/>
              </a:xfrm>
              <a:prstGeom prst="rect">
                <a:avLst/>
              </a:prstGeom>
              <a:blipFill>
                <a:blip r:embed="rId4"/>
                <a:stretch>
                  <a:fillRect l="-1037" t="-1653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17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123584" cy="5107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수준의 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불변성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(invariance)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만들어준다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3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이미지는 우측으로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한칸씩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이동한 것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A, B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에서는 최대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층의 출력이 동일하다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이동 </a:t>
            </a:r>
            <a:r>
              <a:rPr lang="ko-KR" altLang="en-US" sz="2400" u="sng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불편성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– translation invariance)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매우 파괴적인 특성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2x2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커널과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출력은 양방향으로 절반이 줄어들고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면적은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¼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되어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입력값의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75%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소실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시맨틱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분할 등에서는 이러한 특징이 바람직하지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X(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등변성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(equivariance)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8653D2-4F89-4F1F-A3EC-024DCB5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 descr="텍스트, 낱말맞추기게임, 쇼지이(가) 표시된 사진&#10;&#10;자동 생성된 설명">
            <a:extLst>
              <a:ext uri="{FF2B5EF4-FFF2-40B4-BE49-F238E27FC236}">
                <a16:creationId xmlns:a16="http://schemas.microsoft.com/office/drawing/2014/main" id="{9B4A4AAB-B33F-44BB-9BA2-F5BEFD91E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0" r="3882"/>
          <a:stretch/>
        </p:blipFill>
        <p:spPr>
          <a:xfrm>
            <a:off x="7510411" y="1654141"/>
            <a:ext cx="4283776" cy="29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25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123584" cy="5385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TensorFlow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2x2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커널을 사용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스트라이드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기본적으로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“valid”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패딩을 사용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패딩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(average pooling layer)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AvgPool2D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최댓값이 아닌 평균을 계산하는 것을 제외하고는 동일하게 작동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일반적으로 최대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층이 성능이 더 우월하여 이를 사용함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평균을 계산하면 최댓값을 계산하는 것보다 정보 손실이 적다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의미 없는 것을 모두 제거하고 가장 큰 특징만을 유지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8653D2-4F89-4F1F-A3EC-024DCB5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2AE1F-D25B-4057-9318-3FCF867B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750308"/>
            <a:ext cx="5736576" cy="3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48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123584" cy="2532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평균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공간 차원이 아니라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깊이 차원으로도 수행 가능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tf.nn.max_pool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커널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크기와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스트라이드를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4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원소를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가진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튜플로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지정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첫번째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값은 모두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8653D2-4F89-4F1F-A3EC-024DCB5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F6908B-5BD5-4CD2-ADF8-CB34E1E086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678" y="2003153"/>
            <a:ext cx="4590209" cy="403056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9096971-EA12-4D0E-80CB-B18B4BF8E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60" y="3628684"/>
            <a:ext cx="5137079" cy="1084752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AA238B3C-6F6C-4EE2-8B56-0FE783D7AB31}"/>
              </a:ext>
            </a:extLst>
          </p:cNvPr>
          <p:cNvSpPr/>
          <p:nvPr/>
        </p:nvSpPr>
        <p:spPr>
          <a:xfrm>
            <a:off x="1243174" y="4827517"/>
            <a:ext cx="626724" cy="590485"/>
          </a:xfrm>
          <a:prstGeom prst="downArrow">
            <a:avLst/>
          </a:prstGeom>
          <a:gradFill flip="none" rotWithShape="1">
            <a:gsLst>
              <a:gs pos="0">
                <a:srgbClr val="7030A0"/>
              </a:gs>
              <a:gs pos="29000">
                <a:srgbClr val="003676"/>
              </a:gs>
              <a:gs pos="100000">
                <a:srgbClr val="00B0F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F6F06-C77E-4025-9AE1-90A33CF5219E}"/>
              </a:ext>
            </a:extLst>
          </p:cNvPr>
          <p:cNvSpPr txBox="1"/>
          <p:nvPr/>
        </p:nvSpPr>
        <p:spPr>
          <a:xfrm>
            <a:off x="1962364" y="4959845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케라스</a:t>
            </a:r>
            <a:r>
              <a:rPr lang="ko-KR" altLang="en-US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모델의 층으로 사용하고 싶다면</a:t>
            </a:r>
            <a: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BC5EE9-2D20-4FBC-A344-D7EC35D8F2C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759" y="5629180"/>
            <a:ext cx="7634111" cy="73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123584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전역 평균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(global average pooling layer)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맵의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평균을 계산하는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샘플의 특성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맵마다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하나의 숫자를 출력한다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매우 파괴적인 연산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맵에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있는 대부분의 정보를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잃게되기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때문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keras.layers.GlobalAvgPool2D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공간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방향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높이와 너비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따라 평균을 계산하는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Lambda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층과 동등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8653D2-4F89-4F1F-A3EC-024DCB5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9D1F1E-BEE1-4BBD-AA6D-6234AB11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44" y="3896513"/>
            <a:ext cx="6385194" cy="371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05B659-6444-471E-8CCF-AA95A52DB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96" y="5079721"/>
            <a:ext cx="10300504" cy="3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9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…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통과하여 진행할수록 이미지는 점점 작아지지만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 때문에 일반적으로 점점 더 깊어진다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더 많은 특성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맵을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가짐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7D7BEC-CC88-4EC8-9267-44CFBAEE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43" y="3429000"/>
            <a:ext cx="8438632" cy="2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2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F3440-FB4F-48FF-B260-E03E130E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8" y="1159959"/>
            <a:ext cx="7278729" cy="50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2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LeNet-5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6F0F469-884E-468E-8AE3-206B97219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44" y="1815309"/>
            <a:ext cx="8478111" cy="4636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F2321C-8C74-45E6-BF80-2C933C3C4684}"/>
              </a:ext>
            </a:extLst>
          </p:cNvPr>
          <p:cNvSpPr txBox="1"/>
          <p:nvPr/>
        </p:nvSpPr>
        <p:spPr>
          <a:xfrm>
            <a:off x="5309169" y="823913"/>
            <a:ext cx="6382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–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입력과 가중치 벡터를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행렬곱하는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대신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뉴런에서 입력 벡터와 가중치 벡터 사이의 유클리드 거리를 출력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출력은 얼마나 특정 숫자 클래스에 속하는지를 측정해줌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4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22EB34-B274-4E23-A7CE-33656D428646}"/>
              </a:ext>
            </a:extLst>
          </p:cNvPr>
          <p:cNvSpPr/>
          <p:nvPr/>
        </p:nvSpPr>
        <p:spPr>
          <a:xfrm>
            <a:off x="2198669" y="3429000"/>
            <a:ext cx="7931649" cy="11635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3E26D9B-93C6-4F7C-9149-3EF1E22C38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8290" y="1727995"/>
            <a:ext cx="8016516" cy="4993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AlexNet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2321C-8C74-45E6-BF80-2C933C3C4684}"/>
              </a:ext>
            </a:extLst>
          </p:cNvPr>
          <p:cNvSpPr txBox="1"/>
          <p:nvPr/>
        </p:nvSpPr>
        <p:spPr>
          <a:xfrm>
            <a:off x="5309169" y="823913"/>
            <a:ext cx="638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처음으로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 위에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층을 쌓지 않고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층끼리 쌓는 구조를 선보임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23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AlexNet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과대적합을 줄이기 위해 두 가지 규제 기법을 도입함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훈련하는 동안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F9, F10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출력에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드롭아웃을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50%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비율로 적용함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증식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(data augmentation)</a:t>
            </a: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이미지를 랜덤하게 여러 간격으로 이동하거나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수평으로 뒤집고 조명을 바꾸는 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A3FB7E-8447-4939-8C82-75C75B62C6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033" y="4000494"/>
            <a:ext cx="4268543" cy="26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2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8396706" y="0"/>
            <a:ext cx="462749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14688D-6F07-9F40-8196-D7F15E4679DD}"/>
              </a:ext>
            </a:extLst>
          </p:cNvPr>
          <p:cNvSpPr txBox="1"/>
          <p:nvPr/>
        </p:nvSpPr>
        <p:spPr>
          <a:xfrm>
            <a:off x="494910" y="324187"/>
            <a:ext cx="308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14.1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시각 피질 구조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30700-7EB9-A242-B00A-22695CA1CC87}"/>
              </a:ext>
            </a:extLst>
          </p:cNvPr>
          <p:cNvSpPr/>
          <p:nvPr/>
        </p:nvSpPr>
        <p:spPr>
          <a:xfrm>
            <a:off x="370080" y="31452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9115369" y="3017792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508952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07FCA4-B9CB-4E80-BD66-3F7B89BDE5EC}"/>
              </a:ext>
            </a:extLst>
          </p:cNvPr>
          <p:cNvSpPr txBox="1"/>
          <p:nvPr/>
        </p:nvSpPr>
        <p:spPr>
          <a:xfrm>
            <a:off x="494910" y="928988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4B6E41-8D85-43A6-B57A-BD51918C0E7B}"/>
              </a:ext>
            </a:extLst>
          </p:cNvPr>
          <p:cNvSpPr/>
          <p:nvPr/>
        </p:nvSpPr>
        <p:spPr>
          <a:xfrm>
            <a:off x="370080" y="919325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C1F062-BB43-4DDD-8010-5C6815E14FDB}"/>
              </a:ext>
            </a:extLst>
          </p:cNvPr>
          <p:cNvSpPr txBox="1"/>
          <p:nvPr/>
        </p:nvSpPr>
        <p:spPr>
          <a:xfrm>
            <a:off x="495434" y="1524126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14.3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풀링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0A2D50-94C9-4C75-853A-5BB5B2710ADD}"/>
              </a:ext>
            </a:extLst>
          </p:cNvPr>
          <p:cNvSpPr/>
          <p:nvPr/>
        </p:nvSpPr>
        <p:spPr>
          <a:xfrm>
            <a:off x="370604" y="1514463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637669-0725-4983-9A67-AAC4041A55C8}"/>
              </a:ext>
            </a:extLst>
          </p:cNvPr>
          <p:cNvSpPr txBox="1"/>
          <p:nvPr/>
        </p:nvSpPr>
        <p:spPr>
          <a:xfrm>
            <a:off x="495434" y="2128927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14.4 CNN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구조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8CD452-1EA8-478C-AD63-D81C4051EB95}"/>
              </a:ext>
            </a:extLst>
          </p:cNvPr>
          <p:cNvSpPr/>
          <p:nvPr/>
        </p:nvSpPr>
        <p:spPr>
          <a:xfrm>
            <a:off x="370604" y="211926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2F57C4-A341-4529-AD7B-6BFE713BA147}"/>
              </a:ext>
            </a:extLst>
          </p:cNvPr>
          <p:cNvSpPr txBox="1"/>
          <p:nvPr/>
        </p:nvSpPr>
        <p:spPr>
          <a:xfrm>
            <a:off x="494910" y="2717344"/>
            <a:ext cx="74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케라스를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사용해 </a:t>
            </a:r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ResNet-34 CNN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구현하기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063ED7-2C23-40E4-A63D-23B6D94070D7}"/>
              </a:ext>
            </a:extLst>
          </p:cNvPr>
          <p:cNvSpPr/>
          <p:nvPr/>
        </p:nvSpPr>
        <p:spPr>
          <a:xfrm>
            <a:off x="370080" y="2707681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4B02E-7B3A-49F0-8E53-EB6BA65DDD73}"/>
              </a:ext>
            </a:extLst>
          </p:cNvPr>
          <p:cNvSpPr txBox="1"/>
          <p:nvPr/>
        </p:nvSpPr>
        <p:spPr>
          <a:xfrm>
            <a:off x="494910" y="3322145"/>
            <a:ext cx="767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14.6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케라스에서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제공하는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모델 사용하기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35C331-368A-41C8-95B8-9D889D90356A}"/>
              </a:ext>
            </a:extLst>
          </p:cNvPr>
          <p:cNvSpPr/>
          <p:nvPr/>
        </p:nvSpPr>
        <p:spPr>
          <a:xfrm>
            <a:off x="370080" y="3312482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72B206-F16C-4C10-8FB4-919B90312028}"/>
              </a:ext>
            </a:extLst>
          </p:cNvPr>
          <p:cNvSpPr txBox="1"/>
          <p:nvPr/>
        </p:nvSpPr>
        <p:spPr>
          <a:xfrm>
            <a:off x="494910" y="3941127"/>
            <a:ext cx="610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모델을 사용한 전이 학습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49F305-6E7E-4BCD-ABC7-6FCB44D0BD86}"/>
              </a:ext>
            </a:extLst>
          </p:cNvPr>
          <p:cNvSpPr/>
          <p:nvPr/>
        </p:nvSpPr>
        <p:spPr>
          <a:xfrm>
            <a:off x="370080" y="3931464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ECF8FD-CD1C-467D-A774-10EAB0159F01}"/>
              </a:ext>
            </a:extLst>
          </p:cNvPr>
          <p:cNvSpPr txBox="1"/>
          <p:nvPr/>
        </p:nvSpPr>
        <p:spPr>
          <a:xfrm>
            <a:off x="494910" y="4545928"/>
            <a:ext cx="339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14.8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분류와 위치 추정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C30FAD-10BE-49C8-A497-D80E210DEFCB}"/>
              </a:ext>
            </a:extLst>
          </p:cNvPr>
          <p:cNvSpPr/>
          <p:nvPr/>
        </p:nvSpPr>
        <p:spPr>
          <a:xfrm>
            <a:off x="370080" y="4536265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681DB-EF5D-4966-B7A5-997D78FBDCA5}"/>
              </a:ext>
            </a:extLst>
          </p:cNvPr>
          <p:cNvSpPr txBox="1"/>
          <p:nvPr/>
        </p:nvSpPr>
        <p:spPr>
          <a:xfrm>
            <a:off x="494386" y="5144619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객체 탐지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3392CD-01BD-4705-98C7-79ECFC538E02}"/>
              </a:ext>
            </a:extLst>
          </p:cNvPr>
          <p:cNvSpPr/>
          <p:nvPr/>
        </p:nvSpPr>
        <p:spPr>
          <a:xfrm>
            <a:off x="369556" y="5134956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F4AD0C-7B57-4DFA-9050-3EC3DBA02960}"/>
              </a:ext>
            </a:extLst>
          </p:cNvPr>
          <p:cNvSpPr txBox="1"/>
          <p:nvPr/>
        </p:nvSpPr>
        <p:spPr>
          <a:xfrm>
            <a:off x="494386" y="5749420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 분할</a:t>
            </a:r>
            <a:endParaRPr lang="ko-KR" altLang="en-US" sz="2800" b="1" dirty="0"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79EDB1-09AA-4820-88D7-6C8C671EFAF4}"/>
              </a:ext>
            </a:extLst>
          </p:cNvPr>
          <p:cNvSpPr/>
          <p:nvPr/>
        </p:nvSpPr>
        <p:spPr>
          <a:xfrm>
            <a:off x="369556" y="5739757"/>
            <a:ext cx="42922" cy="477284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2DAA2F-49E6-41C5-806F-23530D85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345539" cy="4461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ResNet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적은 파라미터를 이용해 점점 더 깊은 네트워크로 모델을 구성하는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일반적인 트렌드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 err="1">
                <a:solidFill>
                  <a:srgbClr val="00206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스킵</a:t>
            </a:r>
            <a:r>
              <a:rPr lang="ko-KR" altLang="en-US" sz="2400" b="1" dirty="0">
                <a:solidFill>
                  <a:srgbClr val="00206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연결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(skip connection, shortcut connection)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신경망 훈련의 목적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목적 함수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h(x)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모델링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네트워크 출력에 더하면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스킵연결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), f(x) = h(x) - 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학습하게 됨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(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잔차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일반적인 신경망에서는 가중치가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가까움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초기에는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항등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함수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7943E7-A844-4C6A-9C51-60CBD3EA9D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6752" y="3928417"/>
            <a:ext cx="5089390" cy="28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345539" cy="343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ResNet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스킵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연결을 많이 추가하면 일부 층이 아직 학습되지 않았더라도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네트워크는 훈련을 시작할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스킵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연결로 인해 입력 신호가 전체 네트워크에 손쉽게 영향을 미치게 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잔차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유닛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(RU; residual unit)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스킵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연결을 가진 작은 신경망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0B601-1DF3-4A83-B80F-9244444604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7485" y="3298890"/>
            <a:ext cx="5286229" cy="34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39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14.4 CNN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345539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ResNet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64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특성맵을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출력하는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128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256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F31535-57BB-45BD-BBE3-E69502B4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A2537C-6206-45FE-BEBA-C958C961D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505" y="2254444"/>
            <a:ext cx="6923769" cy="42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30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43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케라스를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사용해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ResNet-34 CNN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1481B1-5FBA-4AF3-A0C5-D8FFB597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01B0F3-9D2A-4971-B0E1-055EC6A20379}"/>
              </a:ext>
            </a:extLst>
          </p:cNvPr>
          <p:cNvGrpSpPr/>
          <p:nvPr/>
        </p:nvGrpSpPr>
        <p:grpSpPr>
          <a:xfrm>
            <a:off x="881973" y="1018094"/>
            <a:ext cx="6207399" cy="5577915"/>
            <a:chOff x="881973" y="1018094"/>
            <a:chExt cx="6207399" cy="5577915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D02598D0-D8B2-42A3-A4F2-D8FF306C9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1973" y="1018094"/>
              <a:ext cx="6207399" cy="5134255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651D4AF-6AB4-4F8B-A72B-79810E074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860" y="6154092"/>
              <a:ext cx="3127942" cy="441917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568C1CB-0E1D-45AF-9E8A-E169A8B4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55" y="1438567"/>
            <a:ext cx="5342563" cy="2769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A11B3-953F-4810-BA68-74D226D449F7}"/>
              </a:ext>
            </a:extLst>
          </p:cNvPr>
          <p:cNvSpPr txBox="1"/>
          <p:nvPr/>
        </p:nvSpPr>
        <p:spPr>
          <a:xfrm>
            <a:off x="7117424" y="4444032"/>
            <a:ext cx="4728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skip_layers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main_layers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400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43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케라스를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사용해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ResNet-34 CNN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1481B1-5FBA-4AF3-A0C5-D8FFB597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1A7CF8E-A20C-4AEA-9F8A-68F3C398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68" y="1535048"/>
            <a:ext cx="8261147" cy="3787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EF3AD8-8913-46D8-B8AB-CC7D894E9EA0}"/>
              </a:ext>
            </a:extLst>
          </p:cNvPr>
          <p:cNvSpPr txBox="1"/>
          <p:nvPr/>
        </p:nvSpPr>
        <p:spPr>
          <a:xfrm>
            <a:off x="6809198" y="3795885"/>
            <a:ext cx="5283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처음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64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필터를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그다음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128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필터를 가진다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필터개수가 이전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RU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와 동일하면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 1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아니면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 2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7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72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표준모델은 직접 구현할 필요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keras.application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패키지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ResNet-50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불러오기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적절한 크기가 아니라면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크기를 바꿔야 한다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경우에 따라서는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[0, 1]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[-1, 1]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범위의 입력이 필요할 때도 있다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사전훈련된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모델을 사용해 예측을 수행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70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14.6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케라스에서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제공하는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 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B50C4C-67B8-4AC1-A5BA-4B6571AC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C74C7-BA32-48E0-80A5-0A396F90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50" y="2288644"/>
            <a:ext cx="9081906" cy="44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FBA3D8-A687-4BD4-9AD7-076875C68556}"/>
              </a:ext>
            </a:extLst>
          </p:cNvPr>
          <p:cNvSpPr txBox="1"/>
          <p:nvPr/>
        </p:nvSpPr>
        <p:spPr>
          <a:xfrm>
            <a:off x="7600308" y="1783179"/>
            <a:ext cx="409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기본적으로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224 x 224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pixel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기대함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CFBAF7-9C0E-4744-B2A5-E09A9317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76" y="3296447"/>
            <a:ext cx="7429905" cy="397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DB1586-765A-4540-AEFC-6ECDE9F5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50" y="4630287"/>
            <a:ext cx="10508367" cy="3626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719C81-1A0B-4E2E-A960-63C8638C7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76" y="5772632"/>
            <a:ext cx="4080530" cy="4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2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770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14.6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케라스에서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제공하는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 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B50C4C-67B8-4AC1-A5BA-4B6571AC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466D2C5-E212-4B1A-905B-09BEFAE1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6" y="1361715"/>
            <a:ext cx="9536124" cy="181559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412377E-F7F2-4AE6-8F4E-DDD6A3527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03" y="4104751"/>
            <a:ext cx="4877481" cy="136226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D9BA412F-1255-41A6-936F-F069B057F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930" y="4066646"/>
            <a:ext cx="4753638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14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31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모델을 사용한 전이 학습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충분하지 않은 훈련데이터로 이미지 분류기를 훈련하려면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사전훈련된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모델의 하위층을 사용하는 것이 좋다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CC14EA-F369-46E5-8BD9-EE674B4E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927F2ED-639B-414A-83F3-AC633EC46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482130"/>
            <a:ext cx="8323067" cy="157238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7904750-E158-4C0A-8A4C-7C2A611AE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4361780"/>
            <a:ext cx="8531147" cy="13222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5812E3-6F7F-4E34-BA60-0B38535C4659}"/>
              </a:ext>
            </a:extLst>
          </p:cNvPr>
          <p:cNvSpPr txBox="1"/>
          <p:nvPr/>
        </p:nvSpPr>
        <p:spPr>
          <a:xfrm>
            <a:off x="9308387" y="3059668"/>
            <a:ext cx="2609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데이터셋에 대한 정보도 함께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load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C2A9D-6BA4-4B26-A1F8-A14B20F88B2A}"/>
              </a:ext>
            </a:extLst>
          </p:cNvPr>
          <p:cNvSpPr txBox="1"/>
          <p:nvPr/>
        </p:nvSpPr>
        <p:spPr>
          <a:xfrm>
            <a:off x="9308386" y="4699740"/>
            <a:ext cx="2609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10%-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세트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15%-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검증 세트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75%-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세트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3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31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모델을 사용한 전이 학습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CC14EA-F369-46E5-8BD9-EE674B4E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83C8DB-9EF1-479B-9A7E-F6FF6D16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98" y="1533633"/>
            <a:ext cx="7898474" cy="101512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CA3FF36-3350-4A91-ABCC-A04ED9B0F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20" y="3122645"/>
            <a:ext cx="6973740" cy="120980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0A5C0D9-9FB0-4B44-9F5A-12067288F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20" y="4899392"/>
            <a:ext cx="7133657" cy="1237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0994C0-52D3-4777-861F-4A63B1837F06}"/>
              </a:ext>
            </a:extLst>
          </p:cNvPr>
          <p:cNvSpPr txBox="1"/>
          <p:nvPr/>
        </p:nvSpPr>
        <p:spPr>
          <a:xfrm>
            <a:off x="9041259" y="1718027"/>
            <a:ext cx="2609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단계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244 x 244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크기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31713-C08F-4EBE-96D9-A4B4553B5838}"/>
              </a:ext>
            </a:extLst>
          </p:cNvPr>
          <p:cNvSpPr txBox="1"/>
          <p:nvPr/>
        </p:nvSpPr>
        <p:spPr>
          <a:xfrm>
            <a:off x="7674764" y="3426431"/>
            <a:ext cx="4097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훈련세트를 골고루 섞음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전처리함수를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데이터셋에 모두 적용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28226-34BA-4E5F-8D3C-32BF241D0F18}"/>
              </a:ext>
            </a:extLst>
          </p:cNvPr>
          <p:cNvSpPr txBox="1"/>
          <p:nvPr/>
        </p:nvSpPr>
        <p:spPr>
          <a:xfrm>
            <a:off x="7674764" y="5142541"/>
            <a:ext cx="40970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사전훈련된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Xception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로드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include_top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=False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 최상층의 전역평균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풀링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층과 밀집 출력 층을 제외시킴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2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31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14.7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모델을 사용한 전이 학습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CC14EA-F369-46E5-8BD9-EE674B4E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0994C0-52D3-4777-861F-4A63B1837F06}"/>
              </a:ext>
            </a:extLst>
          </p:cNvPr>
          <p:cNvSpPr txBox="1"/>
          <p:nvPr/>
        </p:nvSpPr>
        <p:spPr>
          <a:xfrm>
            <a:off x="8704557" y="1107235"/>
            <a:ext cx="2609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초기에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사전훈련된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층의 가중치를 잠시 동결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2F6997-1B39-4D0A-B95F-23B705E6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9" y="1171884"/>
            <a:ext cx="3296097" cy="51703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5AFA2F3-3150-4FFB-B5AF-830870CCE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9" y="2234555"/>
            <a:ext cx="7927868" cy="2032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8370C3-2488-4173-905C-776E21720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69" y="4812426"/>
            <a:ext cx="7188221" cy="15439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55B43E-1BFE-48AC-AD97-F2E7462BCE69}"/>
              </a:ext>
            </a:extLst>
          </p:cNvPr>
          <p:cNvSpPr txBox="1"/>
          <p:nvPr/>
        </p:nvSpPr>
        <p:spPr>
          <a:xfrm>
            <a:off x="8704556" y="2927506"/>
            <a:ext cx="283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컴파일 후 훈련 시작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B64B8B-CA09-40EF-A44D-FA6C7172C5A2}"/>
              </a:ext>
            </a:extLst>
          </p:cNvPr>
          <p:cNvSpPr txBox="1"/>
          <p:nvPr/>
        </p:nvSpPr>
        <p:spPr>
          <a:xfrm>
            <a:off x="7737261" y="4744586"/>
            <a:ext cx="43519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몇 번의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거친 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나아지지 않는 상황에 도달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층의 동결 해제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사전훈련된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가중치의 훼손을 막기 위해 초기에는 작은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사용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시각 피질 구조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011114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1958,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 피질 안의 많은 뉴런들이 작은 국부 수용장을 가진다는 것이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밝혀짐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뉴런은 수평선 이미지에만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것은 다른 각도 선분에 반응함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 어떤 뉴런은 큰 수용장을 가져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패턴이 조합된 더 복잡한 패턴에 반응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고수준 뉴런이 이웃한 </a:t>
            </a:r>
            <a:r>
              <a:rPr lang="ko-KR" altLang="en-US" sz="2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</a:t>
            </a: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뉴런의 출력에 기반한다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6A0661-698B-41E4-9870-71C2CBCA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949" y="4123874"/>
            <a:ext cx="7478033" cy="250302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16B4DB-A296-4F35-91FA-F00FFD8B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9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14.8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분류와 위치 추정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사진에서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물체의 위치를 추정하는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물체 주위의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(bounding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box)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예측하는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물체 중심의 수평좌표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수직좌표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너비를 예측하는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4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숫자를 예측하는 것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회귀</a:t>
            </a: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(Regression)</a:t>
            </a:r>
            <a:endParaRPr lang="ko-KR" altLang="en-US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79253-B093-46BD-9C99-7D4A9D6F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417FB9-7BA9-443E-AFFB-B882ADE8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47" y="3572248"/>
            <a:ext cx="8297866" cy="111961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42B3FD9-848C-46FF-B5A2-59D6A287F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47" y="4678791"/>
            <a:ext cx="8877526" cy="1715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5347B-137E-403B-B140-E09E9F71B0F5}"/>
              </a:ext>
            </a:extLst>
          </p:cNvPr>
          <p:cNvSpPr txBox="1"/>
          <p:nvPr/>
        </p:nvSpPr>
        <p:spPr>
          <a:xfrm>
            <a:off x="5435030" y="5794624"/>
            <a:ext cx="423295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i="1" dirty="0">
                <a:solidFill>
                  <a:schemeClr val="bg1">
                    <a:lumMod val="50000"/>
                  </a:schemeClr>
                </a:solidFill>
              </a:rPr>
              <a:t>어떤 것을 중요하게 </a:t>
            </a:r>
            <a:r>
              <a:rPr lang="ko-KR" altLang="en-US" sz="1600" b="1" i="1" dirty="0" err="1">
                <a:solidFill>
                  <a:schemeClr val="bg1">
                    <a:lumMod val="50000"/>
                  </a:schemeClr>
                </a:solidFill>
              </a:rPr>
              <a:t>생각하느냐에</a:t>
            </a:r>
            <a:r>
              <a:rPr lang="ko-KR" altLang="en-US" sz="1600" b="1" i="1" dirty="0">
                <a:solidFill>
                  <a:schemeClr val="bg1">
                    <a:lumMod val="50000"/>
                  </a:schemeClr>
                </a:solidFill>
              </a:rPr>
              <a:t> 따라</a:t>
            </a:r>
          </a:p>
        </p:txBody>
      </p:sp>
    </p:spTree>
    <p:extLst>
      <p:ext uri="{BB962C8B-B14F-4D97-AF65-F5344CB8AC3E}">
        <p14:creationId xmlns:p14="http://schemas.microsoft.com/office/powerpoint/2010/main" val="3310194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FAA41D6-E056-4F79-940A-5688AAC1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01" y="4410115"/>
            <a:ext cx="4641101" cy="2392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14.8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분류와 위치 추정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303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박스가 준비되었다면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클래스 레이블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바운딩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박스와 함께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배치가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원소인 데이터셋을 만들어야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 (images, 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class_labels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bounding_boxes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형태의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튜플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MSE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이 상황에서 좋은 평가 지표가 될 수 있을까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IoU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(intersection over union)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예측한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바운딩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박스와 타깃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바운딩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박스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사이에 중첩되는 영역을 전체영역으로 나눈 것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tf.keras.metrics.MeanIoU</a:t>
            </a:r>
            <a:endParaRPr lang="en-US" altLang="ko-KR" sz="2400" dirty="0">
              <a:solidFill>
                <a:srgbClr val="000000"/>
              </a:solidFill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79253-B093-46BD-9C99-7D4A9D6F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34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723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Q.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하나의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물체를 분류하고 위치를 추정하는 것은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14.8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 내용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이미지에 여러 물체가 들어있는 경우 각각을 인식해야 한다면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 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(object detection)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이미지에서 여러 물체를 분류하고 위치를 추정하는 작업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방법은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(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효율적이지는 않지만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분류기를 훈련한 다음 이미지를 모두 훑는 것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82A355A1-9698-4E79-BC80-1C25ECBC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464" y="3169761"/>
            <a:ext cx="4444336" cy="3186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B83C3D-0D2C-439A-AEB8-6FE4A1B017B3}"/>
              </a:ext>
            </a:extLst>
          </p:cNvPr>
          <p:cNvSpPr txBox="1"/>
          <p:nvPr/>
        </p:nvSpPr>
        <p:spPr>
          <a:xfrm>
            <a:off x="670603" y="5153431"/>
            <a:ext cx="5894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윗부분부터 이미지를 차례로 훑는 것이기에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동일한 물체를 여러 번 감지하게 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불필요한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바운딩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박스를 제거하는 작업이 소요됨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31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993135"/>
            <a:ext cx="11232523" cy="497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NMS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(non-max suppression)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 다른 객체가 존재하는지에 대한 확률을 추정하기 위해 존재여부 출력을 추가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with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시그모이드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활성화 함수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이진 크로스 엔트로피 손실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존재여부가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임곗값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이하인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박스를 모두 삭제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존재여부가 가장 높은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박스를 찾고 이와 많이 중첩된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IoU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박스를 모두 제거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제거할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박스가 더 없는 상황에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다다르기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전까지 이를 계속 반복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480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196049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완전 </a:t>
            </a:r>
            <a:r>
              <a:rPr lang="ko-KR" altLang="en-US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신경망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IDEA]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맨 위의 밀집 층을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b="1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으로 바꾸자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7x7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맵 크기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100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특성 맵 출력하는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뉴런이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200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있는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밀집층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뉴런은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100x100x7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크기의 활성화 값에 대한 가중치 합 계산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밀집 층을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7x7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크기의 필터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200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 “valid”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패딩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층으로 바꾼다면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1x1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크기의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특성 맵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200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출력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[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크기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200] vs. [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크기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1, 1, 200]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56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196049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완전 </a:t>
            </a:r>
            <a:r>
              <a:rPr lang="ko-KR" altLang="en-US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신경망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6A62E1-AB04-47CE-AF29-C9A53621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977" y="1753607"/>
            <a:ext cx="6191298" cy="496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56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YOLO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“you only look once” 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이미지를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딱 한 번만 처리하는 효율적인 방법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57BADA-5A3E-4445-A80A-F94FA7D32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3" y="2407881"/>
            <a:ext cx="4488522" cy="30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7A6A1B-6BA2-4813-AA30-62BCAFF33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194" y="2183150"/>
            <a:ext cx="4625704" cy="24153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F811BE-7308-4EC7-8AE1-692A2AE51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024" y="4649913"/>
            <a:ext cx="5060738" cy="21090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3F596B-53F4-4DC4-8A9E-CF404625E2ED}"/>
              </a:ext>
            </a:extLst>
          </p:cNvPr>
          <p:cNvSpPr txBox="1"/>
          <p:nvPr/>
        </p:nvSpPr>
        <p:spPr>
          <a:xfrm>
            <a:off x="670603" y="551976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https://zhanghanduo.github.io/post/yolo1/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98BA4-2235-4F39-953E-123BB0785C29}"/>
              </a:ext>
            </a:extLst>
          </p:cNvPr>
          <p:cNvSpPr txBox="1"/>
          <p:nvPr/>
        </p:nvSpPr>
        <p:spPr>
          <a:xfrm>
            <a:off x="6096000" y="270896"/>
            <a:ext cx="6102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YOLOv3</a:t>
            </a: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격자 셀마다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바운딩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박스를 출력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바운딩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박스마다 하나의 존재여부 점수가 부여됨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결과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4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좌표를 가진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5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바운딩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박스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5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존재여부 점수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20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클래스 확률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843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14.9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탐지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YOLO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F308B6-93AB-433A-8556-81860375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2050" name="Picture 2" descr="Yolo2 Backbone">
            <a:extLst>
              <a:ext uri="{FF2B5EF4-FFF2-40B4-BE49-F238E27FC236}">
                <a16:creationId xmlns:a16="http://schemas.microsoft.com/office/drawing/2014/main" id="{9FB3D0FB-7B23-4392-9445-5F127867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780" y="516444"/>
            <a:ext cx="1259906" cy="58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AE912B-9C8B-4E60-A4BE-934947AF6DC2}"/>
              </a:ext>
            </a:extLst>
          </p:cNvPr>
          <p:cNvSpPr txBox="1"/>
          <p:nvPr/>
        </p:nvSpPr>
        <p:spPr>
          <a:xfrm>
            <a:off x="513314" y="611907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https://zhanghanduo.github.io/post/yolov2/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4A32AC1-D2F9-4C1E-895F-B91B20A2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98" y="1758303"/>
            <a:ext cx="7912706" cy="42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190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분할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393205" y="1095875"/>
            <a:ext cx="11730300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시맨틱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(semantic segmentation)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픽셀을 그것이 속한 객체의 클래스로 분류하는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난점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이미지가 일반적인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CNN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통과할 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점진적으로 위치 정보를 잃는다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(1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스트라이드를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사용하는 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사전훈련된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CNN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FCN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변환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CNN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입력 이미지에 적용하는 전체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 32 (1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보다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큰것을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모두 더함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마지막 층이 입력 이미지보다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 작은 특성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맵을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만든다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FD73D1-0901-452D-8177-FE3DDDE7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13AA7A14-99D9-4DD7-848B-C4EB67662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85" y="2552805"/>
            <a:ext cx="5743254" cy="23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2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분할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39782" y="1095875"/>
            <a:ext cx="11730300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업샘플링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upsampling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layer)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해상도를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32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 늘리기 위해 추가된 층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선형 </a:t>
            </a:r>
            <a:r>
              <a:rPr lang="ko-KR" altLang="en-US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보간법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(bi-linear interpolation)	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4~8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 늘리는 데에 적합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romanL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전치</a:t>
            </a: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(transposed convolutional layer)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이미지에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채워진 빈 행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열을 삽입하여 늘린 후 일반적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수행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tf.Keras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Conv2DTranspose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층을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FD73D1-0901-452D-8177-FE3DDDE7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E9A0A9-18EC-4501-ADF7-6FBFF6A981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8627" y="3871033"/>
            <a:ext cx="4253591" cy="2802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A2B0AC-6C19-40D2-9807-A225E6DD841C}"/>
              </a:ext>
            </a:extLst>
          </p:cNvPr>
          <p:cNvSpPr txBox="1"/>
          <p:nvPr/>
        </p:nvSpPr>
        <p:spPr>
          <a:xfrm>
            <a:off x="777240" y="4593298"/>
            <a:ext cx="6185042" cy="170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전치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필터의 스텝 크기가 아니라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얼마나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늘어나는지로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정의한다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스트라이드가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클수록 출력이 커진다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일반적 층과는 다름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9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(convolutional layer)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(convolution)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함수 위를 이동하면서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원소별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곱셈의 적분을 계산하는 수학 연산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라플라스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변환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laplace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transform),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푸리에 변환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(Fourier transform)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070F14-A484-4DD6-9E58-8CA3B9E4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8689C9-5C2E-4545-87E9-8A509A0A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5131" y="3515006"/>
            <a:ext cx="4953441" cy="29733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9C174C-0BD2-48AE-BB97-67F83DCB6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1"/>
          <a:stretch/>
        </p:blipFill>
        <p:spPr>
          <a:xfrm>
            <a:off x="6412528" y="4147314"/>
            <a:ext cx="3675024" cy="2618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385FA-89EC-4E12-8841-971321FA9FDC}"/>
              </a:ext>
            </a:extLst>
          </p:cNvPr>
          <p:cNvSpPr txBox="1"/>
          <p:nvPr/>
        </p:nvSpPr>
        <p:spPr>
          <a:xfrm>
            <a:off x="7038696" y="3460470"/>
            <a:ext cx="4704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스트라이드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(stride)</a:t>
            </a: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수용장과 다음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수용장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사이의 간격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E8AF94-358C-4F87-A23A-02B9D10180E4}"/>
                  </a:ext>
                </a:extLst>
              </p:cNvPr>
              <p:cNvSpPr txBox="1"/>
              <p:nvPr/>
            </p:nvSpPr>
            <p:spPr>
              <a:xfrm>
                <a:off x="6168572" y="756484"/>
                <a:ext cx="4527458" cy="796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E8AF94-358C-4F87-A23A-02B9D1018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2" y="756484"/>
                <a:ext cx="4527458" cy="796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분할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39782" y="1095875"/>
            <a:ext cx="11730300" cy="5293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keras.layers.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Conv1D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1D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입력에 대한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층을 만든다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등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keras.layers.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Conv3D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입력에 대한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층을 만든다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e.g. 3D PET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스캔 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dilation_rate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tf.keras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층에 있는 </a:t>
            </a:r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dilation_rate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이상으로 바꾸면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아트루스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층이 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tf.nn.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depthwise_conv2d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깊이방향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층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depthwise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convolutional layer)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필터를 개개의 입력 채널에 독립적으로 적용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FD73D1-0901-452D-8177-FE3DDDE7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247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14.10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시맨틱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분할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39782" y="1095875"/>
            <a:ext cx="11730300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기존의 방법들은 여전히 해상도가 떨어짐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초해상도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(super-resolution)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아래쪽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층에서부터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스킵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연결을 추가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배가 아니라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출력이미지를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업샘플링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아래층의 출력을 더하여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해상도를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배로 키움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그다음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이것을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16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배로 늘려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업샘플링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최종적으로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 x 16 = 32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FD73D1-0901-452D-8177-FE3DDDE7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5" name="그림 4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BAE10EB9-2182-4578-B7EE-2FD36724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87" y="4528292"/>
            <a:ext cx="7342226" cy="2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37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BE91E-6398-472F-A7DB-60C4F31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(filter)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(convolution kernel)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세트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층의 전체 뉴런에 적용된 하나의 필터는 </a:t>
            </a:r>
            <a:r>
              <a:rPr lang="ko-KR" altLang="en-US" sz="24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특성 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(feature map)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필터를 가장 크게 활성화시키는 이미지의 영역을 강조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070F14-A484-4DD6-9E58-8CA3B9E4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 descr="텍스트, 검은색, 과거이(가) 표시된 사진&#10;&#10;자동 생성된 설명">
            <a:extLst>
              <a:ext uri="{FF2B5EF4-FFF2-40B4-BE49-F238E27FC236}">
                <a16:creationId xmlns:a16="http://schemas.microsoft.com/office/drawing/2014/main" id="{70A73126-FF41-4994-8944-57F110378A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959" y="3505003"/>
            <a:ext cx="4544773" cy="2866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CCA59B-E10A-4B50-8D2D-63F543AA43A6}"/>
              </a:ext>
            </a:extLst>
          </p:cNvPr>
          <p:cNvSpPr txBox="1"/>
          <p:nvPr/>
        </p:nvSpPr>
        <p:spPr>
          <a:xfrm>
            <a:off x="5562577" y="3659828"/>
            <a:ext cx="6403370" cy="2537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필터에서 흰색 부분을 제외하고는 수용장의 모든 것을 무시한다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흰색 부분을 제외하고는 입력에 모두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곱해짐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수동으로 필터를 정의할 필요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도중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층이 자동으로 해당 문제에 유용한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필터를 찾고 상위층은 이들을 연결하기 때문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24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가지 특성 맵 쌓기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여러 가지 필터를 가지고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필터마다 하나의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특성맵을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표현하는 것이 더 정확하다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특성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맵의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픽셀은 하나의 뉴런에 대응되고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특성 맵 안에서는 모든 뉴런이 같은 파라미터를 공유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다른 특성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맵에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있는 뉴런은 다른 파라미터를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070F14-A484-4DD6-9E58-8CA3B9E4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96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가지 특성 맵 쌓기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070F14-A484-4DD6-9E58-8CA3B9E4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443B6-6941-4C20-93AB-259BDD434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5" y="1758303"/>
            <a:ext cx="5135352" cy="4566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1C04DF-2220-451F-805E-F182CBDE9F32}"/>
              </a:ext>
            </a:extLst>
          </p:cNvPr>
          <p:cNvSpPr txBox="1"/>
          <p:nvPr/>
        </p:nvSpPr>
        <p:spPr>
          <a:xfrm>
            <a:off x="6096000" y="1758303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여러 가지 특성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맵으로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이루어진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컬러 채널을 가진 이미지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5C5E15-3787-484F-9818-5BCB924A1F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48"/>
          <a:stretch/>
        </p:blipFill>
        <p:spPr>
          <a:xfrm>
            <a:off x="6037923" y="3121647"/>
            <a:ext cx="5849278" cy="1255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35F769-3796-4CD5-9207-A542926C2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92"/>
          <a:stretch/>
        </p:blipFill>
        <p:spPr>
          <a:xfrm>
            <a:off x="6976153" y="4244273"/>
            <a:ext cx="2521170" cy="125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3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가지 특성 맵 쌓기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입력 이미지는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너비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형태의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표현된다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하나의 미니배치는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미니배치 크기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너비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형태의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4D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표현된다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070F14-A484-4DD6-9E58-8CA3B9E4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B594C9F-4A40-4045-A934-220CB62B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175" y="3342516"/>
            <a:ext cx="6853210" cy="349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3" y="1095875"/>
                <a:ext cx="10646896" cy="5016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여러 가지 특성 맵 쌓기</a:t>
                </a:r>
                <a:endParaRPr lang="en-US" altLang="ko-KR" sz="2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tf.nn.</a:t>
                </a:r>
                <a:r>
                  <a:rPr lang="en-US" altLang="ko-KR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conv2d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 )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b="1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images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입력의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미니배치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4D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텐서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b="1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filters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적용된 일련의 필터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4D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텐서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b="1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strides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1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이나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4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개의 원소를 갖는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1D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배열</a:t>
                </a:r>
                <a:b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            (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수직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스트라이드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),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수평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스트라이드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),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배치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스트라이드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채널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스트라이드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b="1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padding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  “VALID”-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합성곱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층에 제로 패딩을 사용하지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X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	 “SAME”-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필요한 경우 제로 패딩을 사용한다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95875"/>
                <a:ext cx="10646896" cy="5016630"/>
              </a:xfrm>
              <a:prstGeom prst="rect">
                <a:avLst/>
              </a:prstGeom>
              <a:blipFill>
                <a:blip r:embed="rId3"/>
                <a:stretch>
                  <a:fillRect l="-1145" b="-18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070F14-A484-4DD6-9E58-8CA3B9E4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C183C2-45C9-4C88-BFB7-765C6DA15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493" y="494874"/>
            <a:ext cx="4768300" cy="30566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9FC61E-305E-4A03-8673-166EFCD0F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546" y="6054632"/>
            <a:ext cx="8992855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C3E14-D5EB-4A52-B1C6-598FF0956F7F}"/>
              </a:ext>
            </a:extLst>
          </p:cNvPr>
          <p:cNvSpPr txBox="1"/>
          <p:nvPr/>
        </p:nvSpPr>
        <p:spPr>
          <a:xfrm>
            <a:off x="986320" y="5976851"/>
            <a:ext cx="1015582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</a:t>
            </a:r>
          </a:p>
        </p:txBody>
      </p:sp>
    </p:spTree>
    <p:extLst>
      <p:ext uri="{BB962C8B-B14F-4D97-AF65-F5344CB8AC3E}">
        <p14:creationId xmlns:p14="http://schemas.microsoft.com/office/powerpoint/2010/main" val="4139842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3505</TotalTime>
  <Words>2248</Words>
  <Application>Microsoft Office PowerPoint</Application>
  <PresentationFormat>와이드스크린</PresentationFormat>
  <Paragraphs>373</Paragraphs>
  <Slides>42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에스코어 드림 4 Regular</vt:lpstr>
      <vt:lpstr>Cambria Math</vt:lpstr>
      <vt:lpstr>Forte</vt:lpstr>
      <vt:lpstr>KoPubWorld돋움체 Light</vt:lpstr>
      <vt:lpstr>KoPubWorld돋움체 Bold</vt:lpstr>
      <vt:lpstr>맑은 고딕</vt:lpstr>
      <vt:lpstr>KoPubWorldDotum_Pro Bold</vt:lpstr>
      <vt:lpstr>KoPubWorldDotum_Pro Light</vt:lpstr>
      <vt:lpstr>KoPubWorldDotum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141</cp:revision>
  <dcterms:created xsi:type="dcterms:W3CDTF">2019-09-24T13:38:54Z</dcterms:created>
  <dcterms:modified xsi:type="dcterms:W3CDTF">2021-08-03T18:21:03Z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